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08" r:id="rId4"/>
    <p:sldId id="509" r:id="rId5"/>
    <p:sldId id="510" r:id="rId6"/>
    <p:sldId id="511" r:id="rId7"/>
    <p:sldId id="512" r:id="rId8"/>
    <p:sldId id="514" r:id="rId9"/>
    <p:sldId id="517" r:id="rId10"/>
    <p:sldId id="515" r:id="rId11"/>
    <p:sldId id="516" r:id="rId12"/>
    <p:sldId id="518" r:id="rId13"/>
    <p:sldId id="519" r:id="rId14"/>
    <p:sldId id="527" r:id="rId15"/>
    <p:sldId id="492" r:id="rId16"/>
    <p:sldId id="520" r:id="rId17"/>
    <p:sldId id="521" r:id="rId18"/>
    <p:sldId id="529" r:id="rId19"/>
    <p:sldId id="530" r:id="rId20"/>
    <p:sldId id="531" r:id="rId21"/>
    <p:sldId id="532" r:id="rId22"/>
    <p:sldId id="533" r:id="rId23"/>
    <p:sldId id="534" r:id="rId24"/>
    <p:sldId id="535" r:id="rId25"/>
    <p:sldId id="536"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npmj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expres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3"/>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4"/>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3"/>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4"/>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3"/>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t>JSBasics.html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3"/>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t>JSBasics.html</a:t>
            </a:r>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3"/>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35353"/>
          </a:xfrm>
          <a:prstGeom prst="rect">
            <a:avLst/>
          </a:prstGeom>
          <a:noFill/>
        </p:spPr>
        <p:txBody>
          <a:bodyPr wrap="square" rtlCol="0">
            <a:spAutoFit/>
          </a:bodyPr>
          <a:lstStyle/>
          <a:p>
            <a:pPr algn="just">
              <a:lnSpc>
                <a:spcPct val="150000"/>
              </a:lnSpc>
            </a:pPr>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lnSpc>
                <a:spcPct val="150000"/>
              </a:lnSpc>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lnSpc>
                <a:spcPct val="150000"/>
              </a:lnSpc>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lnSpc>
                <a:spcPct val="150000"/>
              </a:lnSpc>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lnSpc>
                <a:spcPct val="150000"/>
              </a:lnSpc>
              <a:buFontTx/>
              <a:buChar char="-"/>
            </a:pPr>
            <a:r>
              <a:rPr lang="en-US" b="0" i="0" dirty="0">
                <a:solidFill>
                  <a:srgbClr val="000000"/>
                </a:solidFill>
                <a:effectLst/>
              </a:rPr>
              <a:t>Many organizations also use npm to manage private development.</a:t>
            </a:r>
          </a:p>
          <a:p>
            <a:pPr marL="285750" indent="-285750" algn="l">
              <a:lnSpc>
                <a:spcPct val="150000"/>
              </a:lnSpc>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lnSpc>
                <a:spcPct val="150000"/>
              </a:lnSpc>
            </a:pPr>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lnSpc>
                <a:spcPct val="150000"/>
              </a:lnSpc>
            </a:pPr>
            <a:endParaRPr lang="en-US" b="1" i="1" dirty="0">
              <a:solidFill>
                <a:srgbClr val="181717"/>
              </a:solidFill>
            </a:endParaRPr>
          </a:p>
          <a:p>
            <a:pPr algn="just">
              <a:lnSpc>
                <a:spcPct val="150000"/>
              </a:lnSpc>
            </a:pPr>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What is NodeJS?</a:t>
            </a:r>
          </a:p>
          <a:p>
            <a:pPr marL="285750" indent="-285750">
              <a:buClr>
                <a:schemeClr val="tx1"/>
              </a:buClr>
              <a:buFont typeface="Arial" panose="020B0604020202020204" pitchFamily="34" charset="0"/>
              <a:buChar char="•"/>
            </a:pPr>
            <a:r>
              <a:rPr lang="en-US" dirty="0"/>
              <a:t>NPM – Node Package Manager</a:t>
            </a:r>
          </a:p>
          <a:p>
            <a:pPr marL="285750" indent="-285750">
              <a:buClr>
                <a:schemeClr val="tx1"/>
              </a:buClr>
              <a:buFont typeface="Arial" panose="020B0604020202020204" pitchFamily="34" charset="0"/>
              <a:buChar char="•"/>
            </a:pPr>
            <a:r>
              <a:rPr lang="en-US" dirty="0"/>
              <a:t>Creating a Simple node project</a:t>
            </a:r>
          </a:p>
          <a:p>
            <a:pPr marL="285750" indent="-285750">
              <a:buClr>
                <a:schemeClr val="tx1"/>
              </a:buClr>
              <a:buFont typeface="Arial" panose="020B0604020202020204" pitchFamily="34" charset="0"/>
              <a:buChar char="•"/>
            </a:pPr>
            <a:r>
              <a:rPr lang="en-US" dirty="0"/>
              <a:t>Creating basic function in Node JS</a:t>
            </a:r>
          </a:p>
          <a:p>
            <a:pPr marL="285750" indent="-285750">
              <a:buClr>
                <a:schemeClr val="tx1"/>
              </a:buClr>
              <a:buFont typeface="Arial" panose="020B0604020202020204" pitchFamily="34" charset="0"/>
              <a:buChar char="•"/>
            </a:pPr>
            <a:r>
              <a:rPr lang="en-US" dirty="0"/>
              <a:t>Creating Reusable modules</a:t>
            </a:r>
          </a:p>
          <a:p>
            <a:pPr marL="285750" indent="-285750">
              <a:buClr>
                <a:schemeClr val="tx1"/>
              </a:buClr>
              <a:buFont typeface="Arial" panose="020B0604020202020204" pitchFamily="34" charset="0"/>
              <a:buChar char="•"/>
            </a:pPr>
            <a:r>
              <a:rPr lang="en-US" dirty="0"/>
              <a:t>Reading files in NodeJS using the fs module</a:t>
            </a:r>
          </a:p>
          <a:p>
            <a:pPr marL="285750" indent="-285750">
              <a:buClr>
                <a:schemeClr val="tx1"/>
              </a:buClr>
              <a:buFont typeface="Arial" panose="020B0604020202020204" pitchFamily="34" charset="0"/>
              <a:buChar char="•"/>
            </a:pPr>
            <a:r>
              <a:rPr lang="en-US" dirty="0"/>
              <a:t>Steps to Create a Fresh Node Project</a:t>
            </a:r>
          </a:p>
          <a:p>
            <a:pPr marL="285750" indent="-285750">
              <a:buClr>
                <a:schemeClr val="tx1"/>
              </a:buClr>
              <a:buFont typeface="Arial" panose="020B0604020202020204" pitchFamily="34" charset="0"/>
              <a:buChar char="•"/>
            </a:pPr>
            <a:r>
              <a:rPr lang="en-US" dirty="0"/>
              <a:t>Serving our files using express module</a:t>
            </a:r>
          </a:p>
          <a:p>
            <a:pPr marL="285750" indent="-285750">
              <a:buClr>
                <a:schemeClr val="tx1"/>
              </a:buClr>
              <a:buFont typeface="Arial" panose="020B0604020202020204" pitchFamily="34" charset="0"/>
              <a:buChar char="•"/>
            </a:pPr>
            <a:r>
              <a:rPr lang="en-US" dirty="0"/>
              <a:t>Serving an application using Node JS</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Node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Create a new folder named </a:t>
            </a:r>
            <a:r>
              <a:rPr lang="en-US" b="1" dirty="0"/>
              <a:t>BasicsNode </a:t>
            </a:r>
            <a:r>
              <a:rPr lang="en-US" dirty="0"/>
              <a:t>and inside this folder create a new file named </a:t>
            </a:r>
            <a:r>
              <a:rPr lang="en-US" b="1" dirty="0"/>
              <a:t>basicnode.js.</a:t>
            </a:r>
          </a:p>
          <a:p>
            <a:r>
              <a:rPr lang="en-US" dirty="0"/>
              <a:t>Now write a line in this file </a:t>
            </a:r>
            <a:r>
              <a:rPr lang="en-US" b="1" dirty="0">
                <a:solidFill>
                  <a:schemeClr val="accent6"/>
                </a:solidFill>
              </a:rPr>
              <a:t>console.log(‘Welcome to NodeJS’);</a:t>
            </a:r>
          </a:p>
          <a:p>
            <a:r>
              <a:rPr lang="en-US" dirty="0"/>
              <a:t>Now to run this file open the terminal navigate to the BasicsNode folder and write command</a:t>
            </a:r>
            <a:r>
              <a:rPr lang="en-US" dirty="0">
                <a:solidFill>
                  <a:schemeClr val="accent6"/>
                </a:solidFill>
              </a:rPr>
              <a:t> ‘</a:t>
            </a:r>
            <a:r>
              <a:rPr lang="en-US" i="1" dirty="0">
                <a:solidFill>
                  <a:schemeClr val="accent6"/>
                </a:solidFill>
              </a:rPr>
              <a:t>node ./basicnode.js</a:t>
            </a:r>
            <a:r>
              <a:rPr lang="en-US" dirty="0">
                <a:solidFill>
                  <a:schemeClr val="accent6"/>
                </a:solidFill>
              </a:rPr>
              <a:t>’</a:t>
            </a:r>
          </a:p>
          <a:p>
            <a:endParaRPr lang="en-US" dirty="0">
              <a:solidFill>
                <a:schemeClr val="accent6"/>
              </a:solidFill>
            </a:endParaRPr>
          </a:p>
          <a:p>
            <a:r>
              <a:rPr lang="en-US" dirty="0"/>
              <a:t>Now we will create a basic calculator function and will see how to use it in the NodeJS.</a:t>
            </a:r>
          </a:p>
          <a:p>
            <a:endParaRPr lang="en-US" dirty="0"/>
          </a:p>
          <a:p>
            <a:r>
              <a:rPr lang="en-US" dirty="0"/>
              <a:t>Code Link: </a:t>
            </a:r>
          </a:p>
          <a:p>
            <a:pPr marL="285750" indent="-285750">
              <a:buFontTx/>
              <a:buChar char="-"/>
            </a:pPr>
            <a:r>
              <a:rPr lang="en-US" dirty="0"/>
              <a:t>basicsnode.js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7EE0A81-4856-4492-A84E-F91EB3094F5D}"/>
              </a:ext>
            </a:extLst>
          </p:cNvPr>
          <p:cNvPicPr>
            <a:picLocks noChangeAspect="1"/>
          </p:cNvPicPr>
          <p:nvPr/>
        </p:nvPicPr>
        <p:blipFill>
          <a:blip r:embed="rId3"/>
          <a:stretch>
            <a:fillRect/>
          </a:stretch>
        </p:blipFill>
        <p:spPr>
          <a:xfrm>
            <a:off x="7224256" y="2370481"/>
            <a:ext cx="3960579" cy="4142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822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Creating Reusable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2585323"/>
          </a:xfrm>
          <a:prstGeom prst="rect">
            <a:avLst/>
          </a:prstGeom>
          <a:noFill/>
        </p:spPr>
        <p:txBody>
          <a:bodyPr wrap="square" rtlCol="0">
            <a:spAutoFit/>
          </a:bodyPr>
          <a:lstStyle/>
          <a:p>
            <a:r>
              <a:rPr lang="en-US" b="1" dirty="0"/>
              <a:t>Reusable Modules</a:t>
            </a:r>
            <a:r>
              <a:rPr lang="en-US" dirty="0"/>
              <a:t>: The modules/library which can be reused at multiple place without writing the same code at multiple place.</a:t>
            </a:r>
          </a:p>
          <a:p>
            <a:endParaRPr lang="en-US" dirty="0"/>
          </a:p>
          <a:p>
            <a:r>
              <a:rPr lang="en-US" dirty="0"/>
              <a:t>Now we will create a reusable module (</a:t>
            </a:r>
            <a:r>
              <a:rPr lang="en-US" b="1" dirty="0">
                <a:solidFill>
                  <a:schemeClr val="accent6"/>
                </a:solidFill>
              </a:rPr>
              <a:t>reuse.js</a:t>
            </a:r>
            <a:r>
              <a:rPr lang="en-US" dirty="0"/>
              <a:t>) in our node project under the </a:t>
            </a:r>
            <a:r>
              <a:rPr lang="en-US" b="1" dirty="0"/>
              <a:t>util</a:t>
            </a:r>
            <a:r>
              <a:rPr lang="en-US" dirty="0"/>
              <a:t> folder in our current </a:t>
            </a:r>
            <a:r>
              <a:rPr lang="en-US" b="1" dirty="0"/>
              <a:t>BasicsNode</a:t>
            </a:r>
            <a:r>
              <a:rPr lang="en-US" dirty="0"/>
              <a:t> folder.</a:t>
            </a:r>
          </a:p>
          <a:p>
            <a:endParaRPr lang="en-US" dirty="0"/>
          </a:p>
          <a:p>
            <a:r>
              <a:rPr lang="en-US" dirty="0"/>
              <a:t>Code Link:</a:t>
            </a:r>
          </a:p>
          <a:p>
            <a:pPr marL="285750" indent="-285750">
              <a:buFontTx/>
              <a:buChar char="-"/>
            </a:pPr>
            <a:r>
              <a:rPr lang="en-US" dirty="0"/>
              <a:t>basicnode.js</a:t>
            </a:r>
          </a:p>
          <a:p>
            <a:pPr marL="285750" indent="-285750">
              <a:buFontTx/>
              <a:buChar char="-"/>
            </a:pPr>
            <a:r>
              <a:rPr lang="en-US" dirty="0"/>
              <a:t>reuse.js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AFA8390-549A-4FF4-82EE-167DFC602753}"/>
              </a:ext>
            </a:extLst>
          </p:cNvPr>
          <p:cNvPicPr>
            <a:picLocks noChangeAspect="1"/>
          </p:cNvPicPr>
          <p:nvPr/>
        </p:nvPicPr>
        <p:blipFill>
          <a:blip r:embed="rId3"/>
          <a:stretch>
            <a:fillRect/>
          </a:stretch>
        </p:blipFill>
        <p:spPr>
          <a:xfrm>
            <a:off x="7476622" y="3207885"/>
            <a:ext cx="3708213" cy="1728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9706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Using Predefined NodeJS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use the </a:t>
            </a:r>
            <a:r>
              <a:rPr lang="en-US" b="1" dirty="0">
                <a:solidFill>
                  <a:schemeClr val="accent6"/>
                </a:solidFill>
              </a:rPr>
              <a:t>fs module </a:t>
            </a:r>
            <a:r>
              <a:rPr lang="en-US" dirty="0"/>
              <a:t>(file system module) provided by NodeJS to read the file present in our system.</a:t>
            </a:r>
          </a:p>
          <a:p>
            <a:pPr marL="285750" indent="-285750">
              <a:buFont typeface="Wingdings" panose="05000000000000000000" pitchFamily="2" charset="2"/>
              <a:buChar char="§"/>
            </a:pPr>
            <a:r>
              <a:rPr lang="en-US" dirty="0"/>
              <a:t>This is a predefined module which comes with NodeJS, we don’t need to install it separately.</a:t>
            </a:r>
          </a:p>
          <a:p>
            <a:pPr marL="285750" indent="-285750">
              <a:buFont typeface="Wingdings" panose="05000000000000000000" pitchFamily="2" charset="2"/>
              <a:buChar char="§"/>
            </a:pPr>
            <a:r>
              <a:rPr lang="en-US" dirty="0"/>
              <a:t>To use this module we have to load it in our project using the require function</a:t>
            </a:r>
          </a:p>
          <a:p>
            <a:r>
              <a:rPr lang="en-US" dirty="0"/>
              <a:t>	</a:t>
            </a:r>
            <a:r>
              <a:rPr lang="en-US" b="1" dirty="0">
                <a:solidFill>
                  <a:schemeClr val="accent6"/>
                </a:solidFill>
              </a:rPr>
              <a:t>var fs = require(‘fs’);</a:t>
            </a:r>
          </a:p>
          <a:p>
            <a:pPr marL="285750" indent="-285750">
              <a:buFont typeface="Wingdings" panose="05000000000000000000" pitchFamily="2" charset="2"/>
              <a:buChar char="§"/>
            </a:pPr>
            <a:r>
              <a:rPr lang="en-US" dirty="0"/>
              <a:t>We have to create a sample.txt file which we need to read.</a:t>
            </a:r>
          </a:p>
          <a:p>
            <a:pPr marL="285750" indent="-285750">
              <a:buFont typeface="Wingdings" panose="05000000000000000000" pitchFamily="2" charset="2"/>
              <a:buChar char="§"/>
            </a:pPr>
            <a:r>
              <a:rPr lang="en-US" dirty="0"/>
              <a:t>We will see how to read the file in </a:t>
            </a:r>
            <a:r>
              <a:rPr lang="en-US" b="1" dirty="0">
                <a:solidFill>
                  <a:schemeClr val="accent6"/>
                </a:solidFill>
              </a:rPr>
              <a:t>Synchronous</a:t>
            </a:r>
            <a:r>
              <a:rPr lang="en-US" dirty="0"/>
              <a:t> and </a:t>
            </a:r>
            <a:r>
              <a:rPr lang="en-US" b="1" dirty="0">
                <a:solidFill>
                  <a:schemeClr val="accent6"/>
                </a:solidFill>
              </a:rPr>
              <a:t>Asynchronous</a:t>
            </a:r>
            <a:r>
              <a:rPr lang="en-US" dirty="0"/>
              <a:t> way in NodeJS.</a:t>
            </a:r>
          </a:p>
          <a:p>
            <a:endParaRPr lang="en-US" dirty="0"/>
          </a:p>
          <a:p>
            <a:r>
              <a:rPr lang="en-US" dirty="0"/>
              <a:t>Code Link:</a:t>
            </a:r>
          </a:p>
          <a:p>
            <a:pPr marL="285750" indent="-285750">
              <a:buFontTx/>
              <a:buChar char="-"/>
            </a:pPr>
            <a:r>
              <a:rPr lang="en-US" dirty="0"/>
              <a:t>basicnode.js</a:t>
            </a:r>
          </a:p>
          <a:p>
            <a:pPr marL="285750" indent="-285750">
              <a:buFontTx/>
              <a:buChar char="-"/>
            </a:pPr>
            <a:r>
              <a:rPr lang="en-US" dirty="0"/>
              <a:t>sample.txt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E32436B-26A0-466D-A4CE-C98CBC76C1C8}"/>
              </a:ext>
            </a:extLst>
          </p:cNvPr>
          <p:cNvPicPr>
            <a:picLocks noChangeAspect="1"/>
          </p:cNvPicPr>
          <p:nvPr/>
        </p:nvPicPr>
        <p:blipFill>
          <a:blip r:embed="rId3"/>
          <a:stretch>
            <a:fillRect/>
          </a:stretch>
        </p:blipFill>
        <p:spPr>
          <a:xfrm>
            <a:off x="5834897" y="3429000"/>
            <a:ext cx="5545782" cy="2087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983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give any name to our starring file, but it is recommended to use </a:t>
            </a:r>
            <a:r>
              <a:rPr lang="en-US" b="1" dirty="0"/>
              <a:t>index.js </a:t>
            </a:r>
            <a:r>
              <a:rPr lang="en-US" dirty="0"/>
              <a:t>to follow the best practices.</a:t>
            </a:r>
          </a:p>
          <a:p>
            <a:pPr marL="342900" indent="-342900" algn="just">
              <a:buAutoNum type="arabicPeriod"/>
            </a:pPr>
            <a:r>
              <a:rPr lang="en-US" dirty="0"/>
              <a:t>Create the </a:t>
            </a:r>
            <a:r>
              <a:rPr lang="en-US" b="1" dirty="0"/>
              <a:t>index.js</a:t>
            </a:r>
            <a:r>
              <a:rPr lang="en-US" dirty="0"/>
              <a:t> file.</a:t>
            </a:r>
          </a:p>
          <a:p>
            <a:pPr marL="342900" indent="-342900" algn="just">
              <a:buAutoNum type="arabicPeriod"/>
            </a:pPr>
            <a:r>
              <a:rPr lang="en-US" dirty="0"/>
              <a:t>We can just add some code to this file. </a:t>
            </a:r>
            <a:r>
              <a:rPr lang="en-US" dirty="0">
                <a:solidFill>
                  <a:schemeClr val="accent6"/>
                </a:solidFill>
              </a:rPr>
              <a:t>Ex: console.log(‘Welcome to anubhav trainings’);</a:t>
            </a:r>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2533416"/>
            <a:ext cx="7792992" cy="4245393"/>
          </a:xfrm>
          <a:prstGeom prst="rect">
            <a:avLst/>
          </a:prstGeom>
          <a:noFill/>
        </p:spPr>
        <p:txBody>
          <a:bodyPr wrap="square">
            <a:spAutoFit/>
          </a:bodyPr>
          <a:lstStyle/>
          <a:p>
            <a:pPr algn="just" defTabSz="914126"/>
            <a:r>
              <a:rPr lang="en-US" sz="1799" b="1" dirty="0">
                <a:solidFill>
                  <a:prstClr val="black"/>
                </a:solidFill>
                <a:latin typeface="Calibri"/>
              </a:rPr>
              <a:t>Steps to use an external library using NodeJS</a:t>
            </a:r>
          </a:p>
          <a:p>
            <a:pPr marL="342900" indent="-342900" algn="just" defTabSz="914126">
              <a:buAutoNum type="arabicPeriod"/>
            </a:pPr>
            <a:r>
              <a:rPr lang="en-US" sz="1799" dirty="0">
                <a:solidFill>
                  <a:prstClr val="black"/>
                </a:solidFill>
                <a:latin typeface="Calibri"/>
              </a:rPr>
              <a:t>Find the library (module) of your purpose on NPM and check its documentation</a:t>
            </a:r>
          </a:p>
          <a:p>
            <a:pPr marL="342900" indent="-342900" algn="just" defTabSz="914126">
              <a:buAutoNum type="arabicPeriod"/>
            </a:pPr>
            <a:r>
              <a:rPr lang="en-US" sz="1799" dirty="0">
                <a:solidFill>
                  <a:prstClr val="black"/>
                </a:solidFill>
                <a:latin typeface="Calibri"/>
              </a:rPr>
              <a:t>To add that module/library as a dependency in our project use the command </a:t>
            </a:r>
            <a:r>
              <a:rPr lang="en-US" sz="1799" b="1" i="1" dirty="0">
                <a:solidFill>
                  <a:schemeClr val="accent6"/>
                </a:solidFill>
                <a:latin typeface="Calibri"/>
              </a:rPr>
              <a:t>npm install moduleName</a:t>
            </a:r>
          </a:p>
          <a:p>
            <a:pPr marL="342900" indent="-342900" algn="just" defTabSz="914126">
              <a:buAutoNum type="arabicPeriod"/>
            </a:pPr>
            <a:r>
              <a:rPr lang="en-US" sz="1799" dirty="0">
                <a:solidFill>
                  <a:prstClr val="black"/>
                </a:solidFill>
                <a:latin typeface="Calibri"/>
              </a:rPr>
              <a:t>The above command we add that dependency to the </a:t>
            </a:r>
            <a:r>
              <a:rPr lang="en-US" sz="1799" b="1" dirty="0">
                <a:solidFill>
                  <a:schemeClr val="accent6"/>
                </a:solidFill>
                <a:latin typeface="Calibri"/>
              </a:rPr>
              <a:t>package.json </a:t>
            </a:r>
            <a:r>
              <a:rPr lang="en-US" sz="1799" dirty="0">
                <a:latin typeface="Calibri"/>
              </a:rPr>
              <a:t>file.</a:t>
            </a:r>
          </a:p>
          <a:p>
            <a:pPr marL="342900" indent="-342900" algn="just" defTabSz="914126">
              <a:buAutoNum type="arabicPeriod"/>
            </a:pPr>
            <a:r>
              <a:rPr lang="en-US" sz="1799" dirty="0">
                <a:latin typeface="Calibri"/>
              </a:rPr>
              <a:t>Use require statement to use the dependency.</a:t>
            </a:r>
          </a:p>
          <a:p>
            <a:pPr lvl="1" algn="just" defTabSz="914126"/>
            <a:r>
              <a:rPr lang="en-US" sz="1799" dirty="0">
                <a:latin typeface="Calibri"/>
              </a:rPr>
              <a:t>	</a:t>
            </a:r>
            <a:r>
              <a:rPr lang="en-US" sz="1799" dirty="0">
                <a:solidFill>
                  <a:schemeClr val="accent6"/>
                </a:solidFill>
                <a:latin typeface="Calibri"/>
              </a:rPr>
              <a:t>const obj = require(‘moduleName’);</a:t>
            </a:r>
            <a:endParaRPr lang="en-US" sz="1799" b="1" dirty="0">
              <a:solidFill>
                <a:schemeClr val="accent6"/>
              </a:solidFill>
              <a:latin typeface="Calibri"/>
            </a:endParaRPr>
          </a:p>
          <a:p>
            <a:pPr algn="just" defTabSz="914126"/>
            <a:r>
              <a:rPr lang="en-US" sz="1799" b="1" dirty="0">
                <a:solidFill>
                  <a:schemeClr val="accent6"/>
                </a:solidFill>
                <a:latin typeface="Calibri"/>
              </a:rPr>
              <a:t>Note:- </a:t>
            </a:r>
          </a:p>
          <a:p>
            <a:pPr marL="285750" indent="-285750" algn="just" defTabSz="914126">
              <a:buFont typeface="Wingdings" panose="05000000000000000000" pitchFamily="2" charset="2"/>
              <a:buChar char="§"/>
            </a:pPr>
            <a:r>
              <a:rPr lang="en-US" sz="1799" dirty="0">
                <a:latin typeface="Calibri"/>
              </a:rPr>
              <a:t>When we share our project with other developers then we don’t ship the </a:t>
            </a:r>
            <a:r>
              <a:rPr lang="en-US" sz="1799" b="1" dirty="0">
                <a:latin typeface="Calibri"/>
              </a:rPr>
              <a:t>node_modules</a:t>
            </a:r>
            <a:r>
              <a:rPr lang="en-US" sz="1799" dirty="0">
                <a:latin typeface="Calibri"/>
              </a:rPr>
              <a:t> with our project. The name of all the required dependencies will be there in the package.json file.</a:t>
            </a:r>
            <a:endParaRPr lang="en-US" sz="1799" b="1" dirty="0">
              <a:solidFill>
                <a:schemeClr val="accent6"/>
              </a:solidFill>
              <a:latin typeface="Calibri"/>
            </a:endParaRPr>
          </a:p>
          <a:p>
            <a:pPr marL="285750" indent="-285750" algn="just" defTabSz="914126">
              <a:buFont typeface="Wingdings" panose="05000000000000000000" pitchFamily="2" charset="2"/>
              <a:buChar char="§"/>
            </a:pPr>
            <a:r>
              <a:rPr lang="en-US" sz="1799" dirty="0">
                <a:latin typeface="Calibri"/>
              </a:rPr>
              <a:t>When we setup our project in a new system, we just have to run the</a:t>
            </a:r>
            <a:r>
              <a:rPr lang="en-US" sz="1799" b="1" dirty="0">
                <a:latin typeface="Calibri"/>
              </a:rPr>
              <a:t> npm install </a:t>
            </a:r>
            <a:r>
              <a:rPr lang="en-US" sz="1799" dirty="0">
                <a:latin typeface="Calibri"/>
              </a:rPr>
              <a:t>command, and it will read the package.json file and install all the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594814" y="4563276"/>
            <a:ext cx="1224136" cy="11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843797" y="362769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npmjs</a:t>
            </a:r>
          </a:p>
        </p:txBody>
      </p: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970145" y="4169830"/>
            <a:ext cx="112723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00B0F0"/>
                </a:solidFill>
              </a:rPr>
              <a:t>npm install</a:t>
            </a:r>
          </a:p>
        </p:txBody>
      </p:sp>
      <p:cxnSp>
        <p:nvCxnSpPr>
          <p:cNvPr id="4" name="Straight Arrow Connector 3">
            <a:extLst>
              <a:ext uri="{FF2B5EF4-FFF2-40B4-BE49-F238E27FC236}">
                <a16:creationId xmlns:a16="http://schemas.microsoft.com/office/drawing/2014/main" id="{773F39CB-93BC-4AA2-A4A3-52BA22A4DEB2}"/>
              </a:ext>
            </a:extLst>
          </p:cNvPr>
          <p:cNvCxnSpPr>
            <a:stCxn id="9" idx="0"/>
            <a:endCxn id="11" idx="0"/>
          </p:cNvCxnSpPr>
          <p:nvPr/>
        </p:nvCxnSpPr>
        <p:spPr>
          <a:xfrm flipV="1">
            <a:off x="9206882" y="3195125"/>
            <a:ext cx="1047913" cy="1368151"/>
          </a:xfrm>
          <a:prstGeom prst="straightConnector1">
            <a:avLst/>
          </a:prstGeom>
          <a:ln w="38100">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E6385956-18CD-494D-B7FF-5CCDD42F73CC}"/>
              </a:ext>
            </a:extLst>
          </p:cNvPr>
          <p:cNvCxnSpPr>
            <a:cxnSpLocks/>
          </p:cNvCxnSpPr>
          <p:nvPr/>
        </p:nvCxnSpPr>
        <p:spPr>
          <a:xfrm flipH="1">
            <a:off x="9633025" y="3495324"/>
            <a:ext cx="833997" cy="1160788"/>
          </a:xfrm>
          <a:prstGeom prst="straightConnector1">
            <a:avLst/>
          </a:prstGeom>
          <a:ln w="38100">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048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 a Local Server using Express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Once our Node project is initiated, Now we need to start a local server using the Express module of NodeJS.</a:t>
            </a:r>
          </a:p>
          <a:p>
            <a:pPr algn="just"/>
            <a:r>
              <a:rPr lang="en-US" dirty="0"/>
              <a:t>But first we need to add this module as a dependency. To add it run the command </a:t>
            </a:r>
            <a:r>
              <a:rPr lang="en-US" i="1" dirty="0">
                <a:solidFill>
                  <a:srgbClr val="FF0000"/>
                </a:solidFill>
              </a:rPr>
              <a:t>npm install express.</a:t>
            </a:r>
          </a:p>
          <a:p>
            <a:pPr algn="just"/>
            <a:r>
              <a:rPr lang="en-US" dirty="0"/>
              <a:t>You can see the express documentation for more details: </a:t>
            </a:r>
            <a:r>
              <a:rPr lang="en-US" dirty="0">
                <a:solidFill>
                  <a:srgbClr val="FF0000"/>
                </a:solidFill>
                <a:hlinkClick r:id="rId3"/>
              </a:rPr>
              <a:t>https://www.npmjs.com/package/express</a:t>
            </a:r>
            <a:endParaRPr lang="en-US" dirty="0">
              <a:solidFill>
                <a:srgbClr val="FF0000"/>
              </a:solidFill>
            </a:endParaRPr>
          </a:p>
          <a:p>
            <a:pPr algn="just"/>
            <a:endParaRPr lang="en-US" dirty="0">
              <a:solidFill>
                <a:srgbClr val="FF0000"/>
              </a:solidFill>
            </a:endParaRPr>
          </a:p>
          <a:p>
            <a:pPr algn="just"/>
            <a:r>
              <a:rPr lang="en-US" dirty="0"/>
              <a:t>We will also create local API using the NodeJS</a:t>
            </a:r>
          </a:p>
          <a:p>
            <a:pPr algn="just"/>
            <a:endParaRPr lang="en-US" dirty="0"/>
          </a:p>
          <a:p>
            <a:pPr algn="just"/>
            <a:r>
              <a:rPr lang="en-US" dirty="0"/>
              <a:t>Code Link:</a:t>
            </a:r>
          </a:p>
          <a:p>
            <a:pPr marL="285750" indent="-285750" algn="just">
              <a:buFontTx/>
              <a:buChar char="-"/>
            </a:pPr>
            <a:r>
              <a:rPr lang="en-US" dirty="0"/>
              <a:t>index.js</a:t>
            </a:r>
          </a:p>
          <a:p>
            <a:pPr marL="285750" indent="-285750" algn="just">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32FF8E-F4D8-4DEF-8FA9-411CC31F6A90}"/>
              </a:ext>
            </a:extLst>
          </p:cNvPr>
          <p:cNvPicPr>
            <a:picLocks noChangeAspect="1"/>
          </p:cNvPicPr>
          <p:nvPr/>
        </p:nvPicPr>
        <p:blipFill>
          <a:blip r:embed="rId4"/>
          <a:stretch>
            <a:fillRect/>
          </a:stretch>
        </p:blipFill>
        <p:spPr>
          <a:xfrm>
            <a:off x="8675572" y="1913631"/>
            <a:ext cx="2705106" cy="4458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772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t>index.html</a:t>
            </a:r>
          </a:p>
          <a:p>
            <a:pPr marL="285750" indent="-285750">
              <a:buFontTx/>
              <a:buChar char="-"/>
            </a:pPr>
            <a:r>
              <a:rPr lang="en-US" dirty="0"/>
              <a:t>manifest.json</a:t>
            </a:r>
          </a:p>
          <a:p>
            <a:pPr marL="285750" indent="-285750">
              <a:buFontTx/>
              <a:buChar char="-"/>
            </a:pPr>
            <a:r>
              <a:rPr lang="en-US" dirty="0"/>
              <a:t>ui5.yaml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3"/>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16336</TotalTime>
  <Words>3274</Words>
  <Application>Microsoft Office PowerPoint</Application>
  <PresentationFormat>Widescreen</PresentationFormat>
  <Paragraphs>394</Paragraphs>
  <Slides>31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Consolas</vt:lpstr>
      <vt:lpstr>Cooper Black</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726</cp:revision>
  <dcterms:created xsi:type="dcterms:W3CDTF">2016-07-10T03:33:26Z</dcterms:created>
  <dcterms:modified xsi:type="dcterms:W3CDTF">2022-11-23T10:46:48Z</dcterms:modified>
</cp:coreProperties>
</file>